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5" r:id="rId3"/>
    <p:sldId id="266" r:id="rId4"/>
    <p:sldId id="267" r:id="rId5"/>
    <p:sldId id="268" r:id="rId6"/>
    <p:sldId id="269" r:id="rId7"/>
    <p:sldId id="270" r:id="rId8"/>
    <p:sldId id="271" r:id="rId9"/>
    <p:sldId id="272" r:id="rId10"/>
    <p:sldId id="273" r:id="rId11"/>
    <p:sldId id="27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5A302-1F3A-47B2-B0EE-FC46733D89E2}" type="datetimeFigureOut">
              <a:rPr lang="nl-NL" smtClean="0"/>
              <a:t>4-12-2018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BC2FC5-6C13-4681-BFD1-B6927FF31A28}" type="slidenum">
              <a:rPr lang="nl-NL" smtClean="0"/>
              <a:t>‹nr.›</a:t>
            </a:fld>
            <a:endParaRPr lang="nl-NL"/>
          </a:p>
        </p:txBody>
      </p:sp>
    </p:spTree>
    <p:extLst>
      <p:ext uri="{BB962C8B-B14F-4D97-AF65-F5344CB8AC3E}">
        <p14:creationId xmlns:p14="http://schemas.microsoft.com/office/powerpoint/2010/main" val="55993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C7D907-9809-49D5-95AF-7550C6606BA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42000477-82DC-47E7-90E7-7356EB0987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9019CC2-DB1E-4E6C-86BF-F10740C98158}"/>
              </a:ext>
            </a:extLst>
          </p:cNvPr>
          <p:cNvSpPr>
            <a:spLocks noGrp="1"/>
          </p:cNvSpPr>
          <p:nvPr>
            <p:ph type="dt" sz="half" idx="10"/>
          </p:nvPr>
        </p:nvSpPr>
        <p:spPr/>
        <p:txBody>
          <a:bodyPr/>
          <a:lstStyle/>
          <a:p>
            <a:fld id="{E9CB393D-9FC4-4838-AB0D-6BA511A07BA9}" type="datetime1">
              <a:rPr lang="nl-NL" smtClean="0"/>
              <a:t>4-12-2018</a:t>
            </a:fld>
            <a:endParaRPr lang="nl-NL"/>
          </a:p>
        </p:txBody>
      </p:sp>
      <p:sp>
        <p:nvSpPr>
          <p:cNvPr id="5" name="Tijdelijke aanduiding voor voettekst 4">
            <a:extLst>
              <a:ext uri="{FF2B5EF4-FFF2-40B4-BE49-F238E27FC236}">
                <a16:creationId xmlns:a16="http://schemas.microsoft.com/office/drawing/2014/main" id="{B71A975B-E896-467C-829A-A1CE501624C1}"/>
              </a:ext>
            </a:extLst>
          </p:cNvPr>
          <p:cNvSpPr>
            <a:spLocks noGrp="1"/>
          </p:cNvSpPr>
          <p:nvPr>
            <p:ph type="ftr" sz="quarter" idx="11"/>
          </p:nvPr>
        </p:nvSpPr>
        <p:spPr/>
        <p:txBody>
          <a:bodyPr/>
          <a:lstStyle/>
          <a:p>
            <a:r>
              <a:rPr lang="nl-NL"/>
              <a:t>info keuzedelen 2018</a:t>
            </a:r>
          </a:p>
        </p:txBody>
      </p:sp>
      <p:sp>
        <p:nvSpPr>
          <p:cNvPr id="6" name="Tijdelijke aanduiding voor dianummer 5">
            <a:extLst>
              <a:ext uri="{FF2B5EF4-FFF2-40B4-BE49-F238E27FC236}">
                <a16:creationId xmlns:a16="http://schemas.microsoft.com/office/drawing/2014/main" id="{FCDDB767-ACE0-46D5-AD12-5A7098D3215D}"/>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552892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0CA67-AE61-43E7-B855-3072D7CF056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F96AEFA-30E7-4E22-8C27-DDB662C1302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220B6A-72BF-4B52-9A66-FD3C6AF00EF1}"/>
              </a:ext>
            </a:extLst>
          </p:cNvPr>
          <p:cNvSpPr>
            <a:spLocks noGrp="1"/>
          </p:cNvSpPr>
          <p:nvPr>
            <p:ph type="dt" sz="half" idx="10"/>
          </p:nvPr>
        </p:nvSpPr>
        <p:spPr/>
        <p:txBody>
          <a:bodyPr/>
          <a:lstStyle/>
          <a:p>
            <a:fld id="{6752C83D-725D-4B1E-8A41-50909B12F10A}" type="datetime1">
              <a:rPr lang="nl-NL" smtClean="0"/>
              <a:t>4-12-2018</a:t>
            </a:fld>
            <a:endParaRPr lang="nl-NL"/>
          </a:p>
        </p:txBody>
      </p:sp>
      <p:sp>
        <p:nvSpPr>
          <p:cNvPr id="5" name="Tijdelijke aanduiding voor voettekst 4">
            <a:extLst>
              <a:ext uri="{FF2B5EF4-FFF2-40B4-BE49-F238E27FC236}">
                <a16:creationId xmlns:a16="http://schemas.microsoft.com/office/drawing/2014/main" id="{049D4D14-0F6D-44B8-AE13-1976DDF2FE52}"/>
              </a:ext>
            </a:extLst>
          </p:cNvPr>
          <p:cNvSpPr>
            <a:spLocks noGrp="1"/>
          </p:cNvSpPr>
          <p:nvPr>
            <p:ph type="ftr" sz="quarter" idx="11"/>
          </p:nvPr>
        </p:nvSpPr>
        <p:spPr/>
        <p:txBody>
          <a:bodyPr/>
          <a:lstStyle/>
          <a:p>
            <a:r>
              <a:rPr lang="nl-NL"/>
              <a:t>info keuzedelen 2018</a:t>
            </a:r>
          </a:p>
        </p:txBody>
      </p:sp>
      <p:sp>
        <p:nvSpPr>
          <p:cNvPr id="6" name="Tijdelijke aanduiding voor dianummer 5">
            <a:extLst>
              <a:ext uri="{FF2B5EF4-FFF2-40B4-BE49-F238E27FC236}">
                <a16:creationId xmlns:a16="http://schemas.microsoft.com/office/drawing/2014/main" id="{751D97C8-0E81-4982-9070-3328FF372A5C}"/>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3215012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9F2BF1C-055E-46AF-A584-538C37784F7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C0DDC71-1E90-466A-9BA0-26E7CCC42B10}"/>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3BEADCD-0DA5-407D-BB9F-1E6E39A091DC}"/>
              </a:ext>
            </a:extLst>
          </p:cNvPr>
          <p:cNvSpPr>
            <a:spLocks noGrp="1"/>
          </p:cNvSpPr>
          <p:nvPr>
            <p:ph type="dt" sz="half" idx="10"/>
          </p:nvPr>
        </p:nvSpPr>
        <p:spPr/>
        <p:txBody>
          <a:bodyPr/>
          <a:lstStyle/>
          <a:p>
            <a:fld id="{65744919-DFB6-4580-9C9C-E8F25509DAB3}" type="datetime1">
              <a:rPr lang="nl-NL" smtClean="0"/>
              <a:t>4-12-2018</a:t>
            </a:fld>
            <a:endParaRPr lang="nl-NL"/>
          </a:p>
        </p:txBody>
      </p:sp>
      <p:sp>
        <p:nvSpPr>
          <p:cNvPr id="5" name="Tijdelijke aanduiding voor voettekst 4">
            <a:extLst>
              <a:ext uri="{FF2B5EF4-FFF2-40B4-BE49-F238E27FC236}">
                <a16:creationId xmlns:a16="http://schemas.microsoft.com/office/drawing/2014/main" id="{FA2A5A41-32A7-473E-944E-342B964189AD}"/>
              </a:ext>
            </a:extLst>
          </p:cNvPr>
          <p:cNvSpPr>
            <a:spLocks noGrp="1"/>
          </p:cNvSpPr>
          <p:nvPr>
            <p:ph type="ftr" sz="quarter" idx="11"/>
          </p:nvPr>
        </p:nvSpPr>
        <p:spPr/>
        <p:txBody>
          <a:bodyPr/>
          <a:lstStyle/>
          <a:p>
            <a:r>
              <a:rPr lang="nl-NL"/>
              <a:t>info keuzedelen 2018</a:t>
            </a:r>
          </a:p>
        </p:txBody>
      </p:sp>
      <p:sp>
        <p:nvSpPr>
          <p:cNvPr id="6" name="Tijdelijke aanduiding voor dianummer 5">
            <a:extLst>
              <a:ext uri="{FF2B5EF4-FFF2-40B4-BE49-F238E27FC236}">
                <a16:creationId xmlns:a16="http://schemas.microsoft.com/office/drawing/2014/main" id="{D0192871-8044-480F-A13C-E114BE7EC6CB}"/>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332236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47AA87-9663-489B-B38B-D5222B70848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6B1C950-C840-4AA9-8D5B-0E5775787262}"/>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A2C814-D09A-477A-8274-A2FB2857ECD7}"/>
              </a:ext>
            </a:extLst>
          </p:cNvPr>
          <p:cNvSpPr>
            <a:spLocks noGrp="1"/>
          </p:cNvSpPr>
          <p:nvPr>
            <p:ph type="dt" sz="half" idx="10"/>
          </p:nvPr>
        </p:nvSpPr>
        <p:spPr/>
        <p:txBody>
          <a:bodyPr/>
          <a:lstStyle/>
          <a:p>
            <a:fld id="{43EB9CE2-ED2A-45C8-A7E4-E3B454E25132}" type="datetime1">
              <a:rPr lang="nl-NL" smtClean="0"/>
              <a:t>4-12-2018</a:t>
            </a:fld>
            <a:endParaRPr lang="nl-NL"/>
          </a:p>
        </p:txBody>
      </p:sp>
      <p:sp>
        <p:nvSpPr>
          <p:cNvPr id="5" name="Tijdelijke aanduiding voor voettekst 4">
            <a:extLst>
              <a:ext uri="{FF2B5EF4-FFF2-40B4-BE49-F238E27FC236}">
                <a16:creationId xmlns:a16="http://schemas.microsoft.com/office/drawing/2014/main" id="{0B58E1EB-D9BA-49B1-8594-E42CF7CB4A4E}"/>
              </a:ext>
            </a:extLst>
          </p:cNvPr>
          <p:cNvSpPr>
            <a:spLocks noGrp="1"/>
          </p:cNvSpPr>
          <p:nvPr>
            <p:ph type="ftr" sz="quarter" idx="11"/>
          </p:nvPr>
        </p:nvSpPr>
        <p:spPr/>
        <p:txBody>
          <a:bodyPr/>
          <a:lstStyle/>
          <a:p>
            <a:r>
              <a:rPr lang="nl-NL"/>
              <a:t>info keuzedelen 2018</a:t>
            </a:r>
          </a:p>
        </p:txBody>
      </p:sp>
      <p:sp>
        <p:nvSpPr>
          <p:cNvPr id="6" name="Tijdelijke aanduiding voor dianummer 5">
            <a:extLst>
              <a:ext uri="{FF2B5EF4-FFF2-40B4-BE49-F238E27FC236}">
                <a16:creationId xmlns:a16="http://schemas.microsoft.com/office/drawing/2014/main" id="{6091BACF-1AA9-49EC-B47D-FC0CA7DD3BD1}"/>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208125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CDDBE3-A035-47C7-B6A4-911F3D660E2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2EDC2FE-BA71-4C50-ACE5-8D0D0E1FE1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096529B7-076F-4497-8174-360C5D41A394}"/>
              </a:ext>
            </a:extLst>
          </p:cNvPr>
          <p:cNvSpPr>
            <a:spLocks noGrp="1"/>
          </p:cNvSpPr>
          <p:nvPr>
            <p:ph type="dt" sz="half" idx="10"/>
          </p:nvPr>
        </p:nvSpPr>
        <p:spPr/>
        <p:txBody>
          <a:bodyPr/>
          <a:lstStyle/>
          <a:p>
            <a:fld id="{AB52AA99-0C8E-4F20-BAC8-FBDBCCEA91BD}" type="datetime1">
              <a:rPr lang="nl-NL" smtClean="0"/>
              <a:t>4-12-2018</a:t>
            </a:fld>
            <a:endParaRPr lang="nl-NL"/>
          </a:p>
        </p:txBody>
      </p:sp>
      <p:sp>
        <p:nvSpPr>
          <p:cNvPr id="5" name="Tijdelijke aanduiding voor voettekst 4">
            <a:extLst>
              <a:ext uri="{FF2B5EF4-FFF2-40B4-BE49-F238E27FC236}">
                <a16:creationId xmlns:a16="http://schemas.microsoft.com/office/drawing/2014/main" id="{04FE4A00-45CF-47F3-A372-FDA100009EAF}"/>
              </a:ext>
            </a:extLst>
          </p:cNvPr>
          <p:cNvSpPr>
            <a:spLocks noGrp="1"/>
          </p:cNvSpPr>
          <p:nvPr>
            <p:ph type="ftr" sz="quarter" idx="11"/>
          </p:nvPr>
        </p:nvSpPr>
        <p:spPr/>
        <p:txBody>
          <a:bodyPr/>
          <a:lstStyle/>
          <a:p>
            <a:r>
              <a:rPr lang="nl-NL"/>
              <a:t>info keuzedelen 2018</a:t>
            </a:r>
          </a:p>
        </p:txBody>
      </p:sp>
      <p:sp>
        <p:nvSpPr>
          <p:cNvPr id="6" name="Tijdelijke aanduiding voor dianummer 5">
            <a:extLst>
              <a:ext uri="{FF2B5EF4-FFF2-40B4-BE49-F238E27FC236}">
                <a16:creationId xmlns:a16="http://schemas.microsoft.com/office/drawing/2014/main" id="{95CB8ACB-5B13-447F-AEC9-079C3D913F60}"/>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180323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6387A4-9F51-48CE-81A1-D3EE17A5F3E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6B0B2DE-56AF-4166-8CBA-F5C11B0500F0}"/>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E3C916-E65E-4324-8A7E-865789FBD042}"/>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1C07D81F-F21A-4B11-AB66-0848001CB867}"/>
              </a:ext>
            </a:extLst>
          </p:cNvPr>
          <p:cNvSpPr>
            <a:spLocks noGrp="1"/>
          </p:cNvSpPr>
          <p:nvPr>
            <p:ph type="dt" sz="half" idx="10"/>
          </p:nvPr>
        </p:nvSpPr>
        <p:spPr/>
        <p:txBody>
          <a:bodyPr/>
          <a:lstStyle/>
          <a:p>
            <a:fld id="{A39A94E2-6755-46F8-926D-4913EDDCFF3F}" type="datetime1">
              <a:rPr lang="nl-NL" smtClean="0"/>
              <a:t>4-12-2018</a:t>
            </a:fld>
            <a:endParaRPr lang="nl-NL"/>
          </a:p>
        </p:txBody>
      </p:sp>
      <p:sp>
        <p:nvSpPr>
          <p:cNvPr id="6" name="Tijdelijke aanduiding voor voettekst 5">
            <a:extLst>
              <a:ext uri="{FF2B5EF4-FFF2-40B4-BE49-F238E27FC236}">
                <a16:creationId xmlns:a16="http://schemas.microsoft.com/office/drawing/2014/main" id="{3C1FDB64-7F8B-4694-99A2-3A95C7ACD4DB}"/>
              </a:ext>
            </a:extLst>
          </p:cNvPr>
          <p:cNvSpPr>
            <a:spLocks noGrp="1"/>
          </p:cNvSpPr>
          <p:nvPr>
            <p:ph type="ftr" sz="quarter" idx="11"/>
          </p:nvPr>
        </p:nvSpPr>
        <p:spPr/>
        <p:txBody>
          <a:bodyPr/>
          <a:lstStyle/>
          <a:p>
            <a:r>
              <a:rPr lang="nl-NL"/>
              <a:t>info keuzedelen 2018</a:t>
            </a:r>
          </a:p>
        </p:txBody>
      </p:sp>
      <p:sp>
        <p:nvSpPr>
          <p:cNvPr id="7" name="Tijdelijke aanduiding voor dianummer 6">
            <a:extLst>
              <a:ext uri="{FF2B5EF4-FFF2-40B4-BE49-F238E27FC236}">
                <a16:creationId xmlns:a16="http://schemas.microsoft.com/office/drawing/2014/main" id="{9C3B9B50-BDAA-4DB2-9C37-E295E4B4A043}"/>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1034327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25025B-0778-4963-B2E7-224AB9E4DA9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B826469-DFB1-4286-88C4-0647B00EC7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315902E0-D73B-49C4-8B93-076EB7FC801C}"/>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BEEAC81-B824-449A-95F2-66D787894C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FDA9301-28C4-4906-88D6-84F524C249D3}"/>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5DD139A-A186-4B9F-B06D-0437987A33B8}"/>
              </a:ext>
            </a:extLst>
          </p:cNvPr>
          <p:cNvSpPr>
            <a:spLocks noGrp="1"/>
          </p:cNvSpPr>
          <p:nvPr>
            <p:ph type="dt" sz="half" idx="10"/>
          </p:nvPr>
        </p:nvSpPr>
        <p:spPr/>
        <p:txBody>
          <a:bodyPr/>
          <a:lstStyle/>
          <a:p>
            <a:fld id="{FA1E8A2B-7EDF-497C-9316-24E7418618A4}" type="datetime1">
              <a:rPr lang="nl-NL" smtClean="0"/>
              <a:t>4-12-2018</a:t>
            </a:fld>
            <a:endParaRPr lang="nl-NL"/>
          </a:p>
        </p:txBody>
      </p:sp>
      <p:sp>
        <p:nvSpPr>
          <p:cNvPr id="8" name="Tijdelijke aanduiding voor voettekst 7">
            <a:extLst>
              <a:ext uri="{FF2B5EF4-FFF2-40B4-BE49-F238E27FC236}">
                <a16:creationId xmlns:a16="http://schemas.microsoft.com/office/drawing/2014/main" id="{2D0BA69F-6774-4D71-8134-2A5FA92467A6}"/>
              </a:ext>
            </a:extLst>
          </p:cNvPr>
          <p:cNvSpPr>
            <a:spLocks noGrp="1"/>
          </p:cNvSpPr>
          <p:nvPr>
            <p:ph type="ftr" sz="quarter" idx="11"/>
          </p:nvPr>
        </p:nvSpPr>
        <p:spPr/>
        <p:txBody>
          <a:bodyPr/>
          <a:lstStyle/>
          <a:p>
            <a:r>
              <a:rPr lang="nl-NL"/>
              <a:t>info keuzedelen 2018</a:t>
            </a:r>
          </a:p>
        </p:txBody>
      </p:sp>
      <p:sp>
        <p:nvSpPr>
          <p:cNvPr id="9" name="Tijdelijke aanduiding voor dianummer 8">
            <a:extLst>
              <a:ext uri="{FF2B5EF4-FFF2-40B4-BE49-F238E27FC236}">
                <a16:creationId xmlns:a16="http://schemas.microsoft.com/office/drawing/2014/main" id="{E80E5096-E3EF-4373-9617-8C193CA8014A}"/>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4158204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A4AA9D-1533-4FA3-9AC6-CBBA4F867DB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D04CFE0-9A30-4B2B-9ECF-B0C5E899F4BE}"/>
              </a:ext>
            </a:extLst>
          </p:cNvPr>
          <p:cNvSpPr>
            <a:spLocks noGrp="1"/>
          </p:cNvSpPr>
          <p:nvPr>
            <p:ph type="dt" sz="half" idx="10"/>
          </p:nvPr>
        </p:nvSpPr>
        <p:spPr/>
        <p:txBody>
          <a:bodyPr/>
          <a:lstStyle/>
          <a:p>
            <a:fld id="{13ED68A9-0376-4597-A255-37680CC01789}" type="datetime1">
              <a:rPr lang="nl-NL" smtClean="0"/>
              <a:t>4-12-2018</a:t>
            </a:fld>
            <a:endParaRPr lang="nl-NL"/>
          </a:p>
        </p:txBody>
      </p:sp>
      <p:sp>
        <p:nvSpPr>
          <p:cNvPr id="4" name="Tijdelijke aanduiding voor voettekst 3">
            <a:extLst>
              <a:ext uri="{FF2B5EF4-FFF2-40B4-BE49-F238E27FC236}">
                <a16:creationId xmlns:a16="http://schemas.microsoft.com/office/drawing/2014/main" id="{E818C1DF-9C93-4CA6-96BC-FB1CBEFEBD9F}"/>
              </a:ext>
            </a:extLst>
          </p:cNvPr>
          <p:cNvSpPr>
            <a:spLocks noGrp="1"/>
          </p:cNvSpPr>
          <p:nvPr>
            <p:ph type="ftr" sz="quarter" idx="11"/>
          </p:nvPr>
        </p:nvSpPr>
        <p:spPr/>
        <p:txBody>
          <a:bodyPr/>
          <a:lstStyle/>
          <a:p>
            <a:r>
              <a:rPr lang="nl-NL"/>
              <a:t>info keuzedelen 2018</a:t>
            </a:r>
          </a:p>
        </p:txBody>
      </p:sp>
      <p:sp>
        <p:nvSpPr>
          <p:cNvPr id="5" name="Tijdelijke aanduiding voor dianummer 4">
            <a:extLst>
              <a:ext uri="{FF2B5EF4-FFF2-40B4-BE49-F238E27FC236}">
                <a16:creationId xmlns:a16="http://schemas.microsoft.com/office/drawing/2014/main" id="{58FBE9A3-631A-40FF-B77C-D00852509F36}"/>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178699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E1BD692-40B5-4A59-BA27-BBA3E329A69C}"/>
              </a:ext>
            </a:extLst>
          </p:cNvPr>
          <p:cNvSpPr>
            <a:spLocks noGrp="1"/>
          </p:cNvSpPr>
          <p:nvPr>
            <p:ph type="dt" sz="half" idx="10"/>
          </p:nvPr>
        </p:nvSpPr>
        <p:spPr/>
        <p:txBody>
          <a:bodyPr/>
          <a:lstStyle/>
          <a:p>
            <a:fld id="{372EB34D-BD41-46DE-9D98-1B5132A63656}" type="datetime1">
              <a:rPr lang="nl-NL" smtClean="0"/>
              <a:t>4-12-2018</a:t>
            </a:fld>
            <a:endParaRPr lang="nl-NL"/>
          </a:p>
        </p:txBody>
      </p:sp>
      <p:sp>
        <p:nvSpPr>
          <p:cNvPr id="3" name="Tijdelijke aanduiding voor voettekst 2">
            <a:extLst>
              <a:ext uri="{FF2B5EF4-FFF2-40B4-BE49-F238E27FC236}">
                <a16:creationId xmlns:a16="http://schemas.microsoft.com/office/drawing/2014/main" id="{ECED712A-FACC-4D16-9FC1-12B8BA530475}"/>
              </a:ext>
            </a:extLst>
          </p:cNvPr>
          <p:cNvSpPr>
            <a:spLocks noGrp="1"/>
          </p:cNvSpPr>
          <p:nvPr>
            <p:ph type="ftr" sz="quarter" idx="11"/>
          </p:nvPr>
        </p:nvSpPr>
        <p:spPr/>
        <p:txBody>
          <a:bodyPr/>
          <a:lstStyle/>
          <a:p>
            <a:r>
              <a:rPr lang="nl-NL"/>
              <a:t>info keuzedelen 2018</a:t>
            </a:r>
          </a:p>
        </p:txBody>
      </p:sp>
      <p:sp>
        <p:nvSpPr>
          <p:cNvPr id="4" name="Tijdelijke aanduiding voor dianummer 3">
            <a:extLst>
              <a:ext uri="{FF2B5EF4-FFF2-40B4-BE49-F238E27FC236}">
                <a16:creationId xmlns:a16="http://schemas.microsoft.com/office/drawing/2014/main" id="{A1FC03E1-FDA0-4B8C-86EE-C0119AE5E02C}"/>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4087524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2415B1-A763-4ECD-B090-F1756CAAA46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42856E1-D795-405C-8E28-2C454E46FB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45E986C-8EAD-443E-8A8F-0AA66D999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5D75A9F2-02C5-4564-98D2-10D696426BF6}"/>
              </a:ext>
            </a:extLst>
          </p:cNvPr>
          <p:cNvSpPr>
            <a:spLocks noGrp="1"/>
          </p:cNvSpPr>
          <p:nvPr>
            <p:ph type="dt" sz="half" idx="10"/>
          </p:nvPr>
        </p:nvSpPr>
        <p:spPr/>
        <p:txBody>
          <a:bodyPr/>
          <a:lstStyle/>
          <a:p>
            <a:fld id="{64772F38-0075-4F9E-B74E-6B3E4D7CE968}" type="datetime1">
              <a:rPr lang="nl-NL" smtClean="0"/>
              <a:t>4-12-2018</a:t>
            </a:fld>
            <a:endParaRPr lang="nl-NL"/>
          </a:p>
        </p:txBody>
      </p:sp>
      <p:sp>
        <p:nvSpPr>
          <p:cNvPr id="6" name="Tijdelijke aanduiding voor voettekst 5">
            <a:extLst>
              <a:ext uri="{FF2B5EF4-FFF2-40B4-BE49-F238E27FC236}">
                <a16:creationId xmlns:a16="http://schemas.microsoft.com/office/drawing/2014/main" id="{2223519A-3E1A-4F95-9B1D-8A9D7DC28A23}"/>
              </a:ext>
            </a:extLst>
          </p:cNvPr>
          <p:cNvSpPr>
            <a:spLocks noGrp="1"/>
          </p:cNvSpPr>
          <p:nvPr>
            <p:ph type="ftr" sz="quarter" idx="11"/>
          </p:nvPr>
        </p:nvSpPr>
        <p:spPr/>
        <p:txBody>
          <a:bodyPr/>
          <a:lstStyle/>
          <a:p>
            <a:r>
              <a:rPr lang="nl-NL"/>
              <a:t>info keuzedelen 2018</a:t>
            </a:r>
          </a:p>
        </p:txBody>
      </p:sp>
      <p:sp>
        <p:nvSpPr>
          <p:cNvPr id="7" name="Tijdelijke aanduiding voor dianummer 6">
            <a:extLst>
              <a:ext uri="{FF2B5EF4-FFF2-40B4-BE49-F238E27FC236}">
                <a16:creationId xmlns:a16="http://schemas.microsoft.com/office/drawing/2014/main" id="{0A39935D-C619-433F-BFE4-2655E7F266DA}"/>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235696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499009-2CF8-4750-9B00-29EEE9517FD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7176F78-C41F-4157-9ADD-02E6F99C1E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EDC5A60C-E619-4FFF-81B7-8404C60BCC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9F8CE04F-7C4D-4EA5-B967-59E703F3C295}"/>
              </a:ext>
            </a:extLst>
          </p:cNvPr>
          <p:cNvSpPr>
            <a:spLocks noGrp="1"/>
          </p:cNvSpPr>
          <p:nvPr>
            <p:ph type="dt" sz="half" idx="10"/>
          </p:nvPr>
        </p:nvSpPr>
        <p:spPr/>
        <p:txBody>
          <a:bodyPr/>
          <a:lstStyle/>
          <a:p>
            <a:fld id="{FACD76F6-75C9-420D-BE59-B4BC4F4E1406}" type="datetime1">
              <a:rPr lang="nl-NL" smtClean="0"/>
              <a:t>4-12-2018</a:t>
            </a:fld>
            <a:endParaRPr lang="nl-NL"/>
          </a:p>
        </p:txBody>
      </p:sp>
      <p:sp>
        <p:nvSpPr>
          <p:cNvPr id="6" name="Tijdelijke aanduiding voor voettekst 5">
            <a:extLst>
              <a:ext uri="{FF2B5EF4-FFF2-40B4-BE49-F238E27FC236}">
                <a16:creationId xmlns:a16="http://schemas.microsoft.com/office/drawing/2014/main" id="{553139C4-AE35-427B-B14E-56CCE23A8EBF}"/>
              </a:ext>
            </a:extLst>
          </p:cNvPr>
          <p:cNvSpPr>
            <a:spLocks noGrp="1"/>
          </p:cNvSpPr>
          <p:nvPr>
            <p:ph type="ftr" sz="quarter" idx="11"/>
          </p:nvPr>
        </p:nvSpPr>
        <p:spPr/>
        <p:txBody>
          <a:bodyPr/>
          <a:lstStyle/>
          <a:p>
            <a:r>
              <a:rPr lang="nl-NL"/>
              <a:t>info keuzedelen 2018</a:t>
            </a:r>
          </a:p>
        </p:txBody>
      </p:sp>
      <p:sp>
        <p:nvSpPr>
          <p:cNvPr id="7" name="Tijdelijke aanduiding voor dianummer 6">
            <a:extLst>
              <a:ext uri="{FF2B5EF4-FFF2-40B4-BE49-F238E27FC236}">
                <a16:creationId xmlns:a16="http://schemas.microsoft.com/office/drawing/2014/main" id="{7F637F91-8A6B-486C-B88F-BAD9F13C6D2A}"/>
              </a:ext>
            </a:extLst>
          </p:cNvPr>
          <p:cNvSpPr>
            <a:spLocks noGrp="1"/>
          </p:cNvSpPr>
          <p:nvPr>
            <p:ph type="sldNum" sz="quarter" idx="12"/>
          </p:nvPr>
        </p:nvSpPr>
        <p:spPr/>
        <p:txBody>
          <a:bodyPr/>
          <a:lstStyle/>
          <a:p>
            <a:fld id="{6AB9E21A-5B7D-49B7-9823-29675E26784A}" type="slidenum">
              <a:rPr lang="nl-NL" smtClean="0"/>
              <a:t>‹nr.›</a:t>
            </a:fld>
            <a:endParaRPr lang="nl-NL"/>
          </a:p>
        </p:txBody>
      </p:sp>
    </p:spTree>
    <p:extLst>
      <p:ext uri="{BB962C8B-B14F-4D97-AF65-F5344CB8AC3E}">
        <p14:creationId xmlns:p14="http://schemas.microsoft.com/office/powerpoint/2010/main" val="99056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6B1E754-C8A9-4EDC-B14A-8191DF32DB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3935D71-385D-46FB-B45B-F13EDC3676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9B45A49-A6C6-4AF4-BD91-4EB7806659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B95F3-B359-414A-BAA6-E7D4BFB198BA}" type="datetime1">
              <a:rPr lang="nl-NL" smtClean="0"/>
              <a:t>4-12-2018</a:t>
            </a:fld>
            <a:endParaRPr lang="nl-NL"/>
          </a:p>
        </p:txBody>
      </p:sp>
      <p:sp>
        <p:nvSpPr>
          <p:cNvPr id="5" name="Tijdelijke aanduiding voor voettekst 4">
            <a:extLst>
              <a:ext uri="{FF2B5EF4-FFF2-40B4-BE49-F238E27FC236}">
                <a16:creationId xmlns:a16="http://schemas.microsoft.com/office/drawing/2014/main" id="{EB90D735-59ED-4000-9F7A-FC417E47AB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info keuzedelen 2018</a:t>
            </a:r>
          </a:p>
        </p:txBody>
      </p:sp>
      <p:sp>
        <p:nvSpPr>
          <p:cNvPr id="6" name="Tijdelijke aanduiding voor dianummer 5">
            <a:extLst>
              <a:ext uri="{FF2B5EF4-FFF2-40B4-BE49-F238E27FC236}">
                <a16:creationId xmlns:a16="http://schemas.microsoft.com/office/drawing/2014/main" id="{C3FB3275-A90B-48ED-97B8-0D0C0BDB91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9E21A-5B7D-49B7-9823-29675E26784A}" type="slidenum">
              <a:rPr lang="nl-NL" smtClean="0"/>
              <a:t>‹nr.›</a:t>
            </a:fld>
            <a:endParaRPr lang="nl-NL"/>
          </a:p>
        </p:txBody>
      </p:sp>
    </p:spTree>
    <p:extLst>
      <p:ext uri="{BB962C8B-B14F-4D97-AF65-F5344CB8AC3E}">
        <p14:creationId xmlns:p14="http://schemas.microsoft.com/office/powerpoint/2010/main" val="1965820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8D3AE-25AB-4550-88EB-2D4B6C072EB4}"/>
              </a:ext>
            </a:extLst>
          </p:cNvPr>
          <p:cNvSpPr>
            <a:spLocks noGrp="1"/>
          </p:cNvSpPr>
          <p:nvPr>
            <p:ph type="ctrTitle"/>
          </p:nvPr>
        </p:nvSpPr>
        <p:spPr/>
        <p:txBody>
          <a:bodyPr/>
          <a:lstStyle/>
          <a:p>
            <a:r>
              <a:rPr lang="nl-NL" dirty="0"/>
              <a:t>Keuzedelen Opleiding </a:t>
            </a:r>
            <a:r>
              <a:rPr lang="nl-NL" dirty="0" smtClean="0"/>
              <a:t>doktersassistent</a:t>
            </a:r>
            <a:endParaRPr lang="nl-NL" dirty="0"/>
          </a:p>
        </p:txBody>
      </p:sp>
      <p:sp>
        <p:nvSpPr>
          <p:cNvPr id="3" name="Ondertitel 2">
            <a:extLst>
              <a:ext uri="{FF2B5EF4-FFF2-40B4-BE49-F238E27FC236}">
                <a16:creationId xmlns:a16="http://schemas.microsoft.com/office/drawing/2014/main" id="{C8BFB31E-A8C8-44F6-AB06-29CE9E9FCEAA}"/>
              </a:ext>
            </a:extLst>
          </p:cNvPr>
          <p:cNvSpPr>
            <a:spLocks noGrp="1"/>
          </p:cNvSpPr>
          <p:nvPr>
            <p:ph type="subTitle" idx="1"/>
          </p:nvPr>
        </p:nvSpPr>
        <p:spPr/>
        <p:txBody>
          <a:bodyPr/>
          <a:lstStyle/>
          <a:p>
            <a:r>
              <a:rPr lang="nl-NL" dirty="0"/>
              <a:t>Doel : maken van een keuze wat betreft de keuzedelen</a:t>
            </a:r>
          </a:p>
          <a:p>
            <a:endParaRPr lang="nl-NL" dirty="0"/>
          </a:p>
        </p:txBody>
      </p:sp>
    </p:spTree>
    <p:extLst>
      <p:ext uri="{BB962C8B-B14F-4D97-AF65-F5344CB8AC3E}">
        <p14:creationId xmlns:p14="http://schemas.microsoft.com/office/powerpoint/2010/main" val="561648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326571"/>
            <a:ext cx="9144000" cy="966652"/>
          </a:xfrm>
        </p:spPr>
        <p:txBody>
          <a:bodyPr>
            <a:normAutofit/>
          </a:bodyPr>
          <a:lstStyle/>
          <a:p>
            <a:r>
              <a:rPr lang="nl-NL" b="1" dirty="0"/>
              <a:t>Vakkennis en vaardigheden:</a:t>
            </a:r>
            <a:endParaRPr lang="nl-NL" dirty="0"/>
          </a:p>
        </p:txBody>
      </p:sp>
      <p:sp>
        <p:nvSpPr>
          <p:cNvPr id="3" name="Ondertitel 2"/>
          <p:cNvSpPr>
            <a:spLocks noGrp="1"/>
          </p:cNvSpPr>
          <p:nvPr>
            <p:ph type="subTitle" idx="1"/>
          </p:nvPr>
        </p:nvSpPr>
        <p:spPr>
          <a:xfrm>
            <a:off x="1524000" y="1293223"/>
            <a:ext cx="9144000" cy="5212080"/>
          </a:xfrm>
        </p:spPr>
        <p:txBody>
          <a:bodyPr>
            <a:normAutofit fontScale="70000" lnSpcReduction="20000"/>
          </a:bodyPr>
          <a:lstStyle/>
          <a:p>
            <a:r>
              <a:rPr lang="nl-NL" sz="2600" dirty="0"/>
              <a:t>De beginnend beroepsbeoefenaar: </a:t>
            </a:r>
          </a:p>
          <a:p>
            <a:r>
              <a:rPr lang="nl-NL" sz="2600" dirty="0"/>
              <a:t>o Heeft kennis van doseringen, bijwerkingen, indicaties, contra-indicaties en bewaarcondities i.v.m. medicatie veiligheid </a:t>
            </a:r>
          </a:p>
          <a:p>
            <a:r>
              <a:rPr lang="nl-NL" sz="2600" dirty="0"/>
              <a:t>o Heeft kennis van interactie tussen geneesmiddelen en/of zelfzorgmiddelen </a:t>
            </a:r>
          </a:p>
          <a:p>
            <a:r>
              <a:rPr lang="nl-NL" sz="2600" dirty="0"/>
              <a:t>o Heeft kennis van medicatie bij jongeren en ouderen, tijdens zwangerschap en lactatie </a:t>
            </a:r>
          </a:p>
          <a:p>
            <a:r>
              <a:rPr lang="nl-NL" sz="2600" dirty="0"/>
              <a:t>o Heeft kennis van procedures rondom signaleren en melden van medicatie-incidenten </a:t>
            </a:r>
          </a:p>
          <a:p>
            <a:r>
              <a:rPr lang="nl-NL" sz="2600" dirty="0"/>
              <a:t>o Heeft kennis van KNMP zelfzorgstandaarden </a:t>
            </a:r>
          </a:p>
          <a:p>
            <a:r>
              <a:rPr lang="nl-NL" sz="2600" dirty="0"/>
              <a:t>o Heeft specialistische kennis van zelfzorgmiddelen </a:t>
            </a:r>
          </a:p>
          <a:p>
            <a:r>
              <a:rPr lang="nl-NL" sz="2600" dirty="0"/>
              <a:t>o Heeft specialistische kennis van generiek voorschrijfbeleid en de gevolgen </a:t>
            </a:r>
          </a:p>
          <a:p>
            <a:r>
              <a:rPr lang="nl-NL" sz="2600" dirty="0"/>
              <a:t>o Heeft specialistische kennis van het bevorderen van therapietrouw </a:t>
            </a:r>
          </a:p>
          <a:p>
            <a:r>
              <a:rPr lang="nl-NL" sz="2600" dirty="0"/>
              <a:t>o Heeft specialistische kennis van medicatieveiligheid binnen de verantwoordelijkheid van de doktersassistent </a:t>
            </a:r>
          </a:p>
          <a:p>
            <a:r>
              <a:rPr lang="nl-NL" sz="2600" dirty="0"/>
              <a:t>o kan het onderscheid benoemen tussen de generieke geneesmiddelen, de werkzame stoffen en de verschillende toedieningsvormen </a:t>
            </a:r>
          </a:p>
          <a:p>
            <a:r>
              <a:rPr lang="nl-NL" sz="2600" dirty="0"/>
              <a:t>o Kan communicatievaardigheden toepassen gericht op het bevorderen van therapietrouw en de daarbij behorende culturele invloeden </a:t>
            </a:r>
          </a:p>
          <a:p>
            <a:r>
              <a:rPr lang="nl-NL" sz="2600" dirty="0"/>
              <a:t>o Kan adviesvaardigheden toepassen ten aanzien van het gebruik van medicatie en zelfzorgmiddelen </a:t>
            </a:r>
          </a:p>
          <a:p>
            <a:endParaRPr lang="nl-NL" dirty="0"/>
          </a:p>
        </p:txBody>
      </p:sp>
    </p:spTree>
    <p:extLst>
      <p:ext uri="{BB962C8B-B14F-4D97-AF65-F5344CB8AC3E}">
        <p14:creationId xmlns:p14="http://schemas.microsoft.com/office/powerpoint/2010/main" val="2140223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876254"/>
          </a:xfrm>
        </p:spPr>
        <p:txBody>
          <a:bodyPr>
            <a:normAutofit fontScale="90000"/>
          </a:bodyPr>
          <a:lstStyle/>
          <a:p>
            <a:r>
              <a:rPr lang="nl-NL" b="1" dirty="0"/>
              <a:t>Competenties:</a:t>
            </a:r>
            <a:endParaRPr lang="nl-NL" dirty="0"/>
          </a:p>
        </p:txBody>
      </p:sp>
      <p:sp>
        <p:nvSpPr>
          <p:cNvPr id="3" name="Ondertitel 2"/>
          <p:cNvSpPr>
            <a:spLocks noGrp="1"/>
          </p:cNvSpPr>
          <p:nvPr>
            <p:ph type="subTitle" idx="1"/>
          </p:nvPr>
        </p:nvSpPr>
        <p:spPr>
          <a:xfrm>
            <a:off x="1524000" y="1867989"/>
            <a:ext cx="9144000" cy="4532811"/>
          </a:xfrm>
        </p:spPr>
        <p:txBody>
          <a:bodyPr>
            <a:normAutofit/>
          </a:bodyPr>
          <a:lstStyle/>
          <a:p>
            <a:r>
              <a:rPr lang="nl-NL" sz="2800" i="1" dirty="0"/>
              <a:t>D1-K1-W1: Bewaakt de medicatieveiligheid </a:t>
            </a:r>
            <a:r>
              <a:rPr lang="nl-NL" sz="2800" dirty="0"/>
              <a:t>Samenwerken en overleggen, Formuleren en rapporteren, Vakdeskundigheid toepassen, Instructies en procedures opvolgen </a:t>
            </a:r>
          </a:p>
          <a:p>
            <a:r>
              <a:rPr lang="nl-NL" sz="2800" i="1" dirty="0"/>
              <a:t>D1-K1-W2: Adviseert over zelfzorgmiddelen </a:t>
            </a:r>
            <a:r>
              <a:rPr lang="nl-NL" sz="2800" dirty="0"/>
              <a:t>Ethisch en integer handelen, Presenteren, Analyseren, Omgaan met verandering en aanpassen </a:t>
            </a:r>
          </a:p>
          <a:p>
            <a:r>
              <a:rPr lang="nl-NL" sz="2800" i="1" dirty="0"/>
              <a:t>D1-K1-W3: Bevordert therapietrouw bij geneesmiddelengebruik </a:t>
            </a:r>
            <a:r>
              <a:rPr lang="nl-NL" sz="2800" dirty="0"/>
              <a:t>Begeleiden, Overtuigen en beïnvloeden, Presenteren, Op de behoeften en verwachtingen van de "klant" richten</a:t>
            </a:r>
            <a:endParaRPr lang="nl-NL" sz="2800" dirty="0"/>
          </a:p>
        </p:txBody>
      </p:sp>
    </p:spTree>
    <p:extLst>
      <p:ext uri="{BB962C8B-B14F-4D97-AF65-F5344CB8AC3E}">
        <p14:creationId xmlns:p14="http://schemas.microsoft.com/office/powerpoint/2010/main" val="2434204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C33325-617A-42E5-B990-C0F12C8E4EA2}"/>
              </a:ext>
            </a:extLst>
          </p:cNvPr>
          <p:cNvSpPr>
            <a:spLocks noGrp="1"/>
          </p:cNvSpPr>
          <p:nvPr>
            <p:ph type="title"/>
          </p:nvPr>
        </p:nvSpPr>
        <p:spPr/>
        <p:txBody>
          <a:bodyPr/>
          <a:lstStyle/>
          <a:p>
            <a:r>
              <a:rPr lang="nl-NL" dirty="0"/>
              <a:t>Opbouw opleiding</a:t>
            </a:r>
          </a:p>
        </p:txBody>
      </p:sp>
      <p:sp>
        <p:nvSpPr>
          <p:cNvPr id="3" name="Tijdelijke aanduiding voor inhoud 2">
            <a:extLst>
              <a:ext uri="{FF2B5EF4-FFF2-40B4-BE49-F238E27FC236}">
                <a16:creationId xmlns:a16="http://schemas.microsoft.com/office/drawing/2014/main" id="{DC2F17A0-4026-47F3-B067-1F9579549065}"/>
              </a:ext>
            </a:extLst>
          </p:cNvPr>
          <p:cNvSpPr>
            <a:spLocks noGrp="1"/>
          </p:cNvSpPr>
          <p:nvPr>
            <p:ph idx="1"/>
          </p:nvPr>
        </p:nvSpPr>
        <p:spPr/>
        <p:txBody>
          <a:bodyPr vert="horz" lIns="91440" tIns="45720" rIns="91440" bIns="45720" rtlCol="0" anchor="t">
            <a:normAutofit/>
          </a:bodyPr>
          <a:lstStyle/>
          <a:p>
            <a:r>
              <a:rPr lang="nl-NL" dirty="0" smtClean="0"/>
              <a:t>Basisdeel: </a:t>
            </a:r>
          </a:p>
          <a:p>
            <a:r>
              <a:rPr lang="nl-NL" dirty="0" smtClean="0"/>
              <a:t>KT 1 Triëren </a:t>
            </a:r>
          </a:p>
          <a:p>
            <a:r>
              <a:rPr lang="nl-NL" dirty="0" smtClean="0"/>
              <a:t>KT 2  Handelen in het kader van de individuele gezondheidszorg</a:t>
            </a:r>
          </a:p>
          <a:p>
            <a:r>
              <a:rPr lang="nl-NL" dirty="0" smtClean="0"/>
              <a:t>KT 3 Praktijkvoering</a:t>
            </a:r>
          </a:p>
          <a:p>
            <a:r>
              <a:rPr lang="nl-NL" dirty="0" smtClean="0"/>
              <a:t>KT 4 Werken aan kwaliteit en deskundigheid</a:t>
            </a:r>
            <a:endParaRPr lang="nl-NL" dirty="0" smtClean="0"/>
          </a:p>
          <a:p>
            <a:r>
              <a:rPr lang="nl-NL" dirty="0" smtClean="0"/>
              <a:t>Generiek</a:t>
            </a:r>
            <a:r>
              <a:rPr lang="nl-NL" dirty="0"/>
              <a:t>: </a:t>
            </a:r>
          </a:p>
          <a:p>
            <a:pPr lvl="1"/>
            <a:r>
              <a:rPr lang="nl-NL" dirty="0"/>
              <a:t>Nederlands, Engels, rekenen en burgerschap (</a:t>
            </a:r>
            <a:r>
              <a:rPr lang="nl-NL" dirty="0" err="1"/>
              <a:t>incl</a:t>
            </a:r>
            <a:r>
              <a:rPr lang="nl-NL" dirty="0"/>
              <a:t> LOB en sport)</a:t>
            </a:r>
          </a:p>
          <a:p>
            <a:r>
              <a:rPr lang="nl-NL" dirty="0"/>
              <a:t>Keuzedelen:</a:t>
            </a:r>
          </a:p>
          <a:p>
            <a:endParaRPr lang="nl-NL" dirty="0"/>
          </a:p>
          <a:p>
            <a:pPr lvl="1"/>
            <a:endParaRPr lang="nl-NL" dirty="0"/>
          </a:p>
          <a:p>
            <a:pPr marL="457200" lvl="1" indent="0">
              <a:buNone/>
            </a:pPr>
            <a:endParaRPr lang="nl-NL" dirty="0">
              <a:cs typeface="Calibri"/>
            </a:endParaRPr>
          </a:p>
          <a:p>
            <a:endParaRPr lang="nl-NL" dirty="0"/>
          </a:p>
        </p:txBody>
      </p:sp>
      <p:sp>
        <p:nvSpPr>
          <p:cNvPr id="4" name="Tijdelijke aanduiding voor datum 3">
            <a:extLst>
              <a:ext uri="{FF2B5EF4-FFF2-40B4-BE49-F238E27FC236}">
                <a16:creationId xmlns:a16="http://schemas.microsoft.com/office/drawing/2014/main" id="{92DC3A56-1DD2-47FE-B18B-9676279B8A5E}"/>
              </a:ext>
            </a:extLst>
          </p:cNvPr>
          <p:cNvSpPr>
            <a:spLocks noGrp="1"/>
          </p:cNvSpPr>
          <p:nvPr>
            <p:ph type="dt" sz="half" idx="10"/>
          </p:nvPr>
        </p:nvSpPr>
        <p:spPr/>
        <p:txBody>
          <a:bodyPr/>
          <a:lstStyle/>
          <a:p>
            <a:fld id="{17E9D9BA-7C1D-4480-8F7B-D7D70CF17D63}" type="datetime1">
              <a:rPr lang="nl-NL" sz="1400" smtClean="0"/>
              <a:t>4-12-2018</a:t>
            </a:fld>
            <a:endParaRPr lang="nl-NL" sz="1400" dirty="0"/>
          </a:p>
        </p:txBody>
      </p:sp>
      <p:sp>
        <p:nvSpPr>
          <p:cNvPr id="5" name="Tijdelijke aanduiding voor voettekst 4">
            <a:extLst>
              <a:ext uri="{FF2B5EF4-FFF2-40B4-BE49-F238E27FC236}">
                <a16:creationId xmlns:a16="http://schemas.microsoft.com/office/drawing/2014/main" id="{1C3576BF-A5FC-425D-9E96-C0BE3D862B1E}"/>
              </a:ext>
            </a:extLst>
          </p:cNvPr>
          <p:cNvSpPr>
            <a:spLocks noGrp="1"/>
          </p:cNvSpPr>
          <p:nvPr>
            <p:ph type="ftr" sz="quarter" idx="11"/>
          </p:nvPr>
        </p:nvSpPr>
        <p:spPr/>
        <p:txBody>
          <a:bodyPr/>
          <a:lstStyle/>
          <a:p>
            <a:r>
              <a:rPr lang="nl-NL" sz="1600" dirty="0"/>
              <a:t>informatie</a:t>
            </a:r>
            <a:r>
              <a:rPr lang="nl-NL" dirty="0"/>
              <a:t> keuzedelen 2018</a:t>
            </a:r>
          </a:p>
        </p:txBody>
      </p:sp>
      <p:sp>
        <p:nvSpPr>
          <p:cNvPr id="6" name="Tijdelijke aanduiding voor dianummer 5">
            <a:extLst>
              <a:ext uri="{FF2B5EF4-FFF2-40B4-BE49-F238E27FC236}">
                <a16:creationId xmlns:a16="http://schemas.microsoft.com/office/drawing/2014/main" id="{857A9696-4B65-4A7D-AA46-3C343803ABBD}"/>
              </a:ext>
            </a:extLst>
          </p:cNvPr>
          <p:cNvSpPr>
            <a:spLocks noGrp="1"/>
          </p:cNvSpPr>
          <p:nvPr>
            <p:ph type="sldNum" sz="quarter" idx="12"/>
          </p:nvPr>
        </p:nvSpPr>
        <p:spPr/>
        <p:txBody>
          <a:bodyPr/>
          <a:lstStyle/>
          <a:p>
            <a:fld id="{C6B07691-DB6B-465D-A045-1F741A2A62B4}" type="slidenum">
              <a:rPr lang="nl-NL" smtClean="0"/>
              <a:t>2</a:t>
            </a:fld>
            <a:endParaRPr lang="nl-NL" dirty="0"/>
          </a:p>
        </p:txBody>
      </p:sp>
    </p:spTree>
    <p:extLst>
      <p:ext uri="{BB962C8B-B14F-4D97-AF65-F5344CB8AC3E}">
        <p14:creationId xmlns:p14="http://schemas.microsoft.com/office/powerpoint/2010/main" val="4119161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4137C-A87F-4B27-95EB-5E9FDE4F7902}"/>
              </a:ext>
            </a:extLst>
          </p:cNvPr>
          <p:cNvSpPr>
            <a:spLocks noGrp="1"/>
          </p:cNvSpPr>
          <p:nvPr>
            <p:ph type="title"/>
          </p:nvPr>
        </p:nvSpPr>
        <p:spPr/>
        <p:txBody>
          <a:bodyPr/>
          <a:lstStyle/>
          <a:p>
            <a:r>
              <a:rPr lang="nl-NL" dirty="0"/>
              <a:t>Keuzedelen 2018</a:t>
            </a:r>
          </a:p>
        </p:txBody>
      </p:sp>
      <p:sp>
        <p:nvSpPr>
          <p:cNvPr id="3" name="Tijdelijke aanduiding voor inhoud 2">
            <a:extLst>
              <a:ext uri="{FF2B5EF4-FFF2-40B4-BE49-F238E27FC236}">
                <a16:creationId xmlns:a16="http://schemas.microsoft.com/office/drawing/2014/main" id="{FC8890A6-0217-408F-9C9E-0538C0FCB1E3}"/>
              </a:ext>
            </a:extLst>
          </p:cNvPr>
          <p:cNvSpPr>
            <a:spLocks noGrp="1"/>
          </p:cNvSpPr>
          <p:nvPr>
            <p:ph idx="1"/>
          </p:nvPr>
        </p:nvSpPr>
        <p:spPr/>
        <p:txBody>
          <a:bodyPr vert="horz" lIns="91440" tIns="45720" rIns="91440" bIns="45720" rtlCol="0" anchor="t">
            <a:normAutofit/>
          </a:bodyPr>
          <a:lstStyle/>
          <a:p>
            <a:r>
              <a:rPr lang="nl-NL" dirty="0"/>
              <a:t>Totaal 720 uur binnen de opleiding aan keuzedelen</a:t>
            </a:r>
          </a:p>
          <a:p>
            <a:pPr marL="0" indent="0">
              <a:buNone/>
            </a:pPr>
            <a:r>
              <a:rPr lang="nl-NL" dirty="0"/>
              <a:t>Verplicht:</a:t>
            </a:r>
          </a:p>
          <a:p>
            <a:r>
              <a:rPr lang="nl-NL" dirty="0"/>
              <a:t>Keuzedeel </a:t>
            </a:r>
            <a:r>
              <a:rPr lang="nl-NL" dirty="0" smtClean="0"/>
              <a:t>specifieke doelgroepen 480 uur. Periode 7 t/m 10.</a:t>
            </a:r>
            <a:endParaRPr lang="nl-NL" dirty="0" smtClean="0"/>
          </a:p>
          <a:p>
            <a:endParaRPr lang="nl-NL" dirty="0"/>
          </a:p>
        </p:txBody>
      </p:sp>
      <p:sp>
        <p:nvSpPr>
          <p:cNvPr id="4" name="Tijdelijke aanduiding voor datum 3">
            <a:extLst>
              <a:ext uri="{FF2B5EF4-FFF2-40B4-BE49-F238E27FC236}">
                <a16:creationId xmlns:a16="http://schemas.microsoft.com/office/drawing/2014/main" id="{4389EB95-FDFD-4D4C-9E19-6FDA10451112}"/>
              </a:ext>
            </a:extLst>
          </p:cNvPr>
          <p:cNvSpPr>
            <a:spLocks noGrp="1"/>
          </p:cNvSpPr>
          <p:nvPr>
            <p:ph type="dt" sz="half" idx="10"/>
          </p:nvPr>
        </p:nvSpPr>
        <p:spPr/>
        <p:txBody>
          <a:bodyPr/>
          <a:lstStyle/>
          <a:p>
            <a:fld id="{A9E55EE8-83C8-4441-AF42-83A62275D17F}" type="datetime1">
              <a:rPr lang="nl-NL" smtClean="0"/>
              <a:t>4-12-2018</a:t>
            </a:fld>
            <a:endParaRPr lang="nl-NL"/>
          </a:p>
        </p:txBody>
      </p:sp>
      <p:sp>
        <p:nvSpPr>
          <p:cNvPr id="5" name="Tijdelijke aanduiding voor voettekst 4">
            <a:extLst>
              <a:ext uri="{FF2B5EF4-FFF2-40B4-BE49-F238E27FC236}">
                <a16:creationId xmlns:a16="http://schemas.microsoft.com/office/drawing/2014/main" id="{D106B998-36FF-42C0-9564-7757F816ED94}"/>
              </a:ext>
            </a:extLst>
          </p:cNvPr>
          <p:cNvSpPr>
            <a:spLocks noGrp="1"/>
          </p:cNvSpPr>
          <p:nvPr>
            <p:ph type="ftr" sz="quarter" idx="11"/>
          </p:nvPr>
        </p:nvSpPr>
        <p:spPr/>
        <p:txBody>
          <a:bodyPr/>
          <a:lstStyle/>
          <a:p>
            <a:r>
              <a:rPr lang="nl-NL" dirty="0"/>
              <a:t>informatie </a:t>
            </a:r>
            <a:r>
              <a:rPr lang="nl-NL" sz="1400" dirty="0"/>
              <a:t>keuzedelen</a:t>
            </a:r>
            <a:r>
              <a:rPr lang="nl-NL" dirty="0"/>
              <a:t> 2018</a:t>
            </a:r>
          </a:p>
        </p:txBody>
      </p:sp>
      <p:sp>
        <p:nvSpPr>
          <p:cNvPr id="6" name="Tijdelijke aanduiding voor dianummer 5">
            <a:extLst>
              <a:ext uri="{FF2B5EF4-FFF2-40B4-BE49-F238E27FC236}">
                <a16:creationId xmlns:a16="http://schemas.microsoft.com/office/drawing/2014/main" id="{048A82AA-769F-4FAB-BD81-4F2772CFD215}"/>
              </a:ext>
            </a:extLst>
          </p:cNvPr>
          <p:cNvSpPr>
            <a:spLocks noGrp="1"/>
          </p:cNvSpPr>
          <p:nvPr>
            <p:ph type="sldNum" sz="quarter" idx="12"/>
          </p:nvPr>
        </p:nvSpPr>
        <p:spPr/>
        <p:txBody>
          <a:bodyPr/>
          <a:lstStyle/>
          <a:p>
            <a:fld id="{C6B07691-DB6B-465D-A045-1F741A2A62B4}" type="slidenum">
              <a:rPr lang="nl-NL" smtClean="0"/>
              <a:t>3</a:t>
            </a:fld>
            <a:endParaRPr lang="nl-NL"/>
          </a:p>
        </p:txBody>
      </p:sp>
    </p:spTree>
    <p:extLst>
      <p:ext uri="{BB962C8B-B14F-4D97-AF65-F5344CB8AC3E}">
        <p14:creationId xmlns:p14="http://schemas.microsoft.com/office/powerpoint/2010/main" val="2098078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A0FD67-B62D-421F-9AAA-949554E403B9}"/>
              </a:ext>
            </a:extLst>
          </p:cNvPr>
          <p:cNvSpPr>
            <a:spLocks noGrp="1"/>
          </p:cNvSpPr>
          <p:nvPr>
            <p:ph type="title"/>
          </p:nvPr>
        </p:nvSpPr>
        <p:spPr/>
        <p:txBody>
          <a:bodyPr/>
          <a:lstStyle/>
          <a:p>
            <a:r>
              <a:rPr lang="nl-NL" dirty="0" smtClean="0"/>
              <a:t>En:</a:t>
            </a:r>
            <a:endParaRPr lang="nl-NL" dirty="0"/>
          </a:p>
        </p:txBody>
      </p:sp>
      <p:sp>
        <p:nvSpPr>
          <p:cNvPr id="3" name="Tijdelijke aanduiding voor inhoud 2">
            <a:extLst>
              <a:ext uri="{FF2B5EF4-FFF2-40B4-BE49-F238E27FC236}">
                <a16:creationId xmlns:a16="http://schemas.microsoft.com/office/drawing/2014/main" id="{362B4467-D21E-4C1E-9EC0-A1DD1897256C}"/>
              </a:ext>
            </a:extLst>
          </p:cNvPr>
          <p:cNvSpPr>
            <a:spLocks noGrp="1"/>
          </p:cNvSpPr>
          <p:nvPr>
            <p:ph idx="1"/>
          </p:nvPr>
        </p:nvSpPr>
        <p:spPr/>
        <p:txBody>
          <a:bodyPr vert="horz" lIns="91440" tIns="45720" rIns="91440" bIns="45720" rtlCol="0" anchor="t">
            <a:normAutofit/>
          </a:bodyPr>
          <a:lstStyle/>
          <a:p>
            <a:pPr marL="0" indent="0">
              <a:buNone/>
            </a:pPr>
            <a:r>
              <a:rPr lang="nl-NL" dirty="0"/>
              <a:t>Keuzedeel 2: ( per deel 240 u</a:t>
            </a:r>
            <a:r>
              <a:rPr lang="nl-NL" dirty="0" smtClean="0"/>
              <a:t>) Periode 11 en 12</a:t>
            </a:r>
            <a:endParaRPr lang="nl-NL" dirty="0"/>
          </a:p>
          <a:p>
            <a:r>
              <a:rPr lang="nl-NL" dirty="0" smtClean="0"/>
              <a:t>voorbereiding HBO</a:t>
            </a:r>
            <a:r>
              <a:rPr lang="nl-NL" smtClean="0"/>
              <a:t>. </a:t>
            </a:r>
          </a:p>
          <a:p>
            <a:r>
              <a:rPr lang="nl-NL" smtClean="0"/>
              <a:t>Geneesmiddelenkennis</a:t>
            </a:r>
            <a:endParaRPr lang="nl-NL" dirty="0"/>
          </a:p>
          <a:p>
            <a:endParaRPr lang="nl-NL" dirty="0"/>
          </a:p>
          <a:p>
            <a:pPr marL="0" indent="0">
              <a:buNone/>
            </a:pPr>
            <a:endParaRPr lang="nl-NL" dirty="0"/>
          </a:p>
          <a:p>
            <a:r>
              <a:rPr lang="nl-NL" dirty="0"/>
              <a:t>Binnenkort keuze maken !!!!!</a:t>
            </a:r>
          </a:p>
          <a:p>
            <a:endParaRPr lang="nl-NL" dirty="0"/>
          </a:p>
          <a:p>
            <a:pPr lvl="1"/>
            <a:endParaRPr lang="nl-NL" dirty="0"/>
          </a:p>
          <a:p>
            <a:pPr lvl="1"/>
            <a:endParaRPr lang="nl-NL" dirty="0"/>
          </a:p>
        </p:txBody>
      </p:sp>
      <p:sp>
        <p:nvSpPr>
          <p:cNvPr id="4" name="Tijdelijke aanduiding voor datum 3">
            <a:extLst>
              <a:ext uri="{FF2B5EF4-FFF2-40B4-BE49-F238E27FC236}">
                <a16:creationId xmlns:a16="http://schemas.microsoft.com/office/drawing/2014/main" id="{447D2158-9B47-43E1-9E03-6C86298C892A}"/>
              </a:ext>
            </a:extLst>
          </p:cNvPr>
          <p:cNvSpPr>
            <a:spLocks noGrp="1"/>
          </p:cNvSpPr>
          <p:nvPr>
            <p:ph type="dt" sz="half" idx="10"/>
          </p:nvPr>
        </p:nvSpPr>
        <p:spPr/>
        <p:txBody>
          <a:bodyPr/>
          <a:lstStyle/>
          <a:p>
            <a:fld id="{33BEEE63-2F1D-42BC-885B-4AFD61B341B5}" type="datetime1">
              <a:rPr lang="nl-NL" smtClean="0"/>
              <a:t>4-12-2018</a:t>
            </a:fld>
            <a:endParaRPr lang="nl-NL"/>
          </a:p>
        </p:txBody>
      </p:sp>
      <p:sp>
        <p:nvSpPr>
          <p:cNvPr id="5" name="Tijdelijke aanduiding voor voettekst 4">
            <a:extLst>
              <a:ext uri="{FF2B5EF4-FFF2-40B4-BE49-F238E27FC236}">
                <a16:creationId xmlns:a16="http://schemas.microsoft.com/office/drawing/2014/main" id="{D0CE191F-3C8B-405B-B53E-21190690F164}"/>
              </a:ext>
            </a:extLst>
          </p:cNvPr>
          <p:cNvSpPr>
            <a:spLocks noGrp="1"/>
          </p:cNvSpPr>
          <p:nvPr>
            <p:ph type="ftr" sz="quarter" idx="11"/>
          </p:nvPr>
        </p:nvSpPr>
        <p:spPr/>
        <p:txBody>
          <a:bodyPr/>
          <a:lstStyle/>
          <a:p>
            <a:r>
              <a:rPr lang="nl-NL"/>
              <a:t>informatie keuzedelen 2018</a:t>
            </a:r>
          </a:p>
        </p:txBody>
      </p:sp>
      <p:sp>
        <p:nvSpPr>
          <p:cNvPr id="6" name="Tijdelijke aanduiding voor dianummer 5">
            <a:extLst>
              <a:ext uri="{FF2B5EF4-FFF2-40B4-BE49-F238E27FC236}">
                <a16:creationId xmlns:a16="http://schemas.microsoft.com/office/drawing/2014/main" id="{6AB48BD2-58CD-42D9-A49B-FE406FBF2165}"/>
              </a:ext>
            </a:extLst>
          </p:cNvPr>
          <p:cNvSpPr>
            <a:spLocks noGrp="1"/>
          </p:cNvSpPr>
          <p:nvPr>
            <p:ph type="sldNum" sz="quarter" idx="12"/>
          </p:nvPr>
        </p:nvSpPr>
        <p:spPr/>
        <p:txBody>
          <a:bodyPr/>
          <a:lstStyle/>
          <a:p>
            <a:fld id="{C6B07691-DB6B-465D-A045-1F741A2A62B4}" type="slidenum">
              <a:rPr lang="nl-NL" smtClean="0"/>
              <a:t>4</a:t>
            </a:fld>
            <a:endParaRPr lang="nl-NL"/>
          </a:p>
        </p:txBody>
      </p:sp>
    </p:spTree>
    <p:extLst>
      <p:ext uri="{BB962C8B-B14F-4D97-AF65-F5344CB8AC3E}">
        <p14:creationId xmlns:p14="http://schemas.microsoft.com/office/powerpoint/2010/main" val="1652908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A9A28F-56E9-4512-A965-FEA4C924AB81}"/>
              </a:ext>
            </a:extLst>
          </p:cNvPr>
          <p:cNvSpPr>
            <a:spLocks noGrp="1"/>
          </p:cNvSpPr>
          <p:nvPr>
            <p:ph type="title"/>
          </p:nvPr>
        </p:nvSpPr>
        <p:spPr/>
        <p:txBody>
          <a:bodyPr/>
          <a:lstStyle/>
          <a:p>
            <a:r>
              <a:rPr lang="nl-NL" dirty="0">
                <a:cs typeface="Calibri Light"/>
              </a:rPr>
              <a:t>Keuzedeel Voorbereiding HBO</a:t>
            </a:r>
          </a:p>
        </p:txBody>
      </p:sp>
      <p:sp>
        <p:nvSpPr>
          <p:cNvPr id="3" name="Tijdelijke aanduiding voor inhoud 2">
            <a:extLst>
              <a:ext uri="{FF2B5EF4-FFF2-40B4-BE49-F238E27FC236}">
                <a16:creationId xmlns:a16="http://schemas.microsoft.com/office/drawing/2014/main" id="{FDE4A851-1A63-45A9-BA07-B9D3015CAB87}"/>
              </a:ext>
            </a:extLst>
          </p:cNvPr>
          <p:cNvSpPr>
            <a:spLocks noGrp="1"/>
          </p:cNvSpPr>
          <p:nvPr>
            <p:ph idx="1"/>
          </p:nvPr>
        </p:nvSpPr>
        <p:spPr/>
        <p:txBody>
          <a:bodyPr vert="horz" lIns="91440" tIns="45720" rIns="91440" bIns="45720" rtlCol="0" anchor="t">
            <a:normAutofit/>
          </a:bodyPr>
          <a:lstStyle/>
          <a:p>
            <a:r>
              <a:rPr lang="nl-NL" dirty="0">
                <a:cs typeface="Calibri"/>
              </a:rPr>
              <a:t>Geen instroomeis voor HBO </a:t>
            </a:r>
          </a:p>
          <a:p>
            <a:endParaRPr lang="nl-NL" dirty="0">
              <a:cs typeface="Calibri"/>
            </a:endParaRPr>
          </a:p>
          <a:p>
            <a:r>
              <a:rPr lang="nl-NL" dirty="0">
                <a:cs typeface="Calibri"/>
              </a:rPr>
              <a:t>Het doel:</a:t>
            </a:r>
          </a:p>
          <a:p>
            <a:r>
              <a:rPr lang="nl-NL" dirty="0">
                <a:cs typeface="Calibri"/>
              </a:rPr>
              <a:t> MBO studenten een goede keuze te laten maken voor doorstroom</a:t>
            </a:r>
          </a:p>
          <a:p>
            <a:r>
              <a:rPr lang="nl-NL" dirty="0">
                <a:cs typeface="Calibri"/>
              </a:rPr>
              <a:t> Een "vliegende start"  maken op het HBO</a:t>
            </a:r>
          </a:p>
          <a:p>
            <a:pPr lvl="1"/>
            <a:r>
              <a:rPr lang="nl-NL" dirty="0">
                <a:cs typeface="Calibri"/>
              </a:rPr>
              <a:t>Oriëntatie op de opleiding</a:t>
            </a:r>
          </a:p>
          <a:p>
            <a:pPr lvl="1"/>
            <a:r>
              <a:rPr lang="nl-NL" dirty="0">
                <a:cs typeface="Calibri"/>
              </a:rPr>
              <a:t>De student heeft bij dit keuzedeel gekozen voor een HBO opleiding</a:t>
            </a:r>
          </a:p>
          <a:p>
            <a:pPr lvl="1"/>
            <a:r>
              <a:rPr lang="nl-NL" dirty="0">
                <a:cs typeface="Calibri"/>
              </a:rPr>
              <a:t>De student gaat kijken naar de mogelijkheden, eisen, </a:t>
            </a:r>
            <a:r>
              <a:rPr lang="nl-NL" dirty="0" err="1">
                <a:cs typeface="Calibri"/>
              </a:rPr>
              <a:t>etc</a:t>
            </a:r>
            <a:r>
              <a:rPr lang="nl-NL" dirty="0">
                <a:cs typeface="Calibri"/>
              </a:rPr>
              <a:t> en hierin ervaring opdoen</a:t>
            </a:r>
          </a:p>
          <a:p>
            <a:pPr lvl="1"/>
            <a:endParaRPr lang="nl-NL" dirty="0">
              <a:cs typeface="Calibri"/>
            </a:endParaRPr>
          </a:p>
          <a:p>
            <a:pPr marL="457200" lvl="1" indent="0">
              <a:buNone/>
            </a:pPr>
            <a:endParaRPr lang="nl-NL" dirty="0">
              <a:cs typeface="Calibri"/>
            </a:endParaRPr>
          </a:p>
        </p:txBody>
      </p:sp>
      <p:sp>
        <p:nvSpPr>
          <p:cNvPr id="4" name="Tijdelijke aanduiding voor datum 3">
            <a:extLst>
              <a:ext uri="{FF2B5EF4-FFF2-40B4-BE49-F238E27FC236}">
                <a16:creationId xmlns:a16="http://schemas.microsoft.com/office/drawing/2014/main" id="{3050034D-E940-496F-A938-67F2487A1754}"/>
              </a:ext>
            </a:extLst>
          </p:cNvPr>
          <p:cNvSpPr>
            <a:spLocks noGrp="1"/>
          </p:cNvSpPr>
          <p:nvPr>
            <p:ph type="dt" sz="half" idx="10"/>
          </p:nvPr>
        </p:nvSpPr>
        <p:spPr/>
        <p:txBody>
          <a:bodyPr/>
          <a:lstStyle/>
          <a:p>
            <a:fld id="{96E54A65-F368-48FB-BCA7-89B35B59823A}" type="datetime1">
              <a:rPr lang="nl-NL" smtClean="0"/>
              <a:t>4-12-2018</a:t>
            </a:fld>
            <a:endParaRPr lang="nl-NL"/>
          </a:p>
        </p:txBody>
      </p:sp>
      <p:sp>
        <p:nvSpPr>
          <p:cNvPr id="5" name="Tijdelijke aanduiding voor voettekst 4">
            <a:extLst>
              <a:ext uri="{FF2B5EF4-FFF2-40B4-BE49-F238E27FC236}">
                <a16:creationId xmlns:a16="http://schemas.microsoft.com/office/drawing/2014/main" id="{03C1E2D0-E647-49AB-925F-5B4380756735}"/>
              </a:ext>
            </a:extLst>
          </p:cNvPr>
          <p:cNvSpPr>
            <a:spLocks noGrp="1"/>
          </p:cNvSpPr>
          <p:nvPr>
            <p:ph type="ftr" sz="quarter" idx="11"/>
          </p:nvPr>
        </p:nvSpPr>
        <p:spPr/>
        <p:txBody>
          <a:bodyPr/>
          <a:lstStyle/>
          <a:p>
            <a:r>
              <a:rPr lang="nl-NL"/>
              <a:t>informatie keuzedelen 2018</a:t>
            </a:r>
          </a:p>
        </p:txBody>
      </p:sp>
      <p:sp>
        <p:nvSpPr>
          <p:cNvPr id="6" name="Tijdelijke aanduiding voor dianummer 5">
            <a:extLst>
              <a:ext uri="{FF2B5EF4-FFF2-40B4-BE49-F238E27FC236}">
                <a16:creationId xmlns:a16="http://schemas.microsoft.com/office/drawing/2014/main" id="{A211A2FE-2B60-47D9-9267-5E1A8256C581}"/>
              </a:ext>
            </a:extLst>
          </p:cNvPr>
          <p:cNvSpPr>
            <a:spLocks noGrp="1"/>
          </p:cNvSpPr>
          <p:nvPr>
            <p:ph type="sldNum" sz="quarter" idx="12"/>
          </p:nvPr>
        </p:nvSpPr>
        <p:spPr/>
        <p:txBody>
          <a:bodyPr/>
          <a:lstStyle/>
          <a:p>
            <a:fld id="{C6B07691-DB6B-465D-A045-1F741A2A62B4}" type="slidenum">
              <a:rPr lang="nl-NL" smtClean="0"/>
              <a:t>5</a:t>
            </a:fld>
            <a:endParaRPr lang="nl-NL"/>
          </a:p>
        </p:txBody>
      </p:sp>
    </p:spTree>
    <p:extLst>
      <p:ext uri="{BB962C8B-B14F-4D97-AF65-F5344CB8AC3E}">
        <p14:creationId xmlns:p14="http://schemas.microsoft.com/office/powerpoint/2010/main" val="2171500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791A95-6E85-4D31-B89D-A9DF03A84187}"/>
              </a:ext>
            </a:extLst>
          </p:cNvPr>
          <p:cNvSpPr>
            <a:spLocks noGrp="1"/>
          </p:cNvSpPr>
          <p:nvPr>
            <p:ph type="title"/>
          </p:nvPr>
        </p:nvSpPr>
        <p:spPr/>
        <p:txBody>
          <a:bodyPr/>
          <a:lstStyle/>
          <a:p>
            <a:r>
              <a:rPr lang="nl-NL" dirty="0">
                <a:cs typeface="Calibri Light"/>
              </a:rPr>
              <a:t>Praktische zaken </a:t>
            </a:r>
            <a:br>
              <a:rPr lang="nl-NL" dirty="0">
                <a:cs typeface="Calibri Light"/>
              </a:rPr>
            </a:br>
            <a:r>
              <a:rPr lang="nl-NL" dirty="0">
                <a:cs typeface="Calibri Light"/>
              </a:rPr>
              <a:t>keuzedeel voorbereiding HBO </a:t>
            </a:r>
            <a:endParaRPr lang="nl-NL" dirty="0"/>
          </a:p>
        </p:txBody>
      </p:sp>
      <p:sp>
        <p:nvSpPr>
          <p:cNvPr id="3" name="Tijdelijke aanduiding voor inhoud 2">
            <a:extLst>
              <a:ext uri="{FF2B5EF4-FFF2-40B4-BE49-F238E27FC236}">
                <a16:creationId xmlns:a16="http://schemas.microsoft.com/office/drawing/2014/main" id="{9A4D301C-BC23-4A59-9B22-8E87843D5607}"/>
              </a:ext>
            </a:extLst>
          </p:cNvPr>
          <p:cNvSpPr>
            <a:spLocks noGrp="1"/>
          </p:cNvSpPr>
          <p:nvPr>
            <p:ph idx="1"/>
          </p:nvPr>
        </p:nvSpPr>
        <p:spPr/>
        <p:txBody>
          <a:bodyPr vert="horz" lIns="91440" tIns="45720" rIns="91440" bIns="45720" rtlCol="0" anchor="t">
            <a:normAutofit/>
          </a:bodyPr>
          <a:lstStyle/>
          <a:p>
            <a:r>
              <a:rPr lang="nl-NL" dirty="0">
                <a:cs typeface="Calibri"/>
              </a:rPr>
              <a:t>Afhankelijk van het aantal studenten dat dit keuzedeel kiest:</a:t>
            </a:r>
          </a:p>
          <a:p>
            <a:pPr marL="0" indent="0">
              <a:buNone/>
            </a:pPr>
            <a:endParaRPr lang="nl-NL" dirty="0">
              <a:cs typeface="Calibri"/>
            </a:endParaRPr>
          </a:p>
          <a:p>
            <a:pPr lvl="1"/>
            <a:r>
              <a:rPr lang="nl-NL" dirty="0">
                <a:cs typeface="Calibri"/>
              </a:rPr>
              <a:t>Keuzedeel samen met andere studenten binnen AG</a:t>
            </a:r>
          </a:p>
          <a:p>
            <a:pPr lvl="1"/>
            <a:r>
              <a:rPr lang="nl-NL" dirty="0">
                <a:cs typeface="Calibri"/>
              </a:rPr>
              <a:t>Keuzedeel samen met andere studenten binnen Noorderpoort:</a:t>
            </a:r>
          </a:p>
          <a:p>
            <a:pPr lvl="1"/>
            <a:endParaRPr lang="nl-NL" dirty="0">
              <a:cs typeface="Calibri"/>
            </a:endParaRPr>
          </a:p>
          <a:p>
            <a:pPr lvl="2"/>
            <a:r>
              <a:rPr lang="nl-NL" dirty="0" err="1">
                <a:cs typeface="Calibri"/>
              </a:rPr>
              <a:t>Evt</a:t>
            </a:r>
            <a:r>
              <a:rPr lang="nl-NL" dirty="0">
                <a:cs typeface="Calibri"/>
              </a:rPr>
              <a:t> andere locatie</a:t>
            </a:r>
          </a:p>
          <a:p>
            <a:pPr lvl="2"/>
            <a:r>
              <a:rPr lang="nl-NL" dirty="0" err="1">
                <a:cs typeface="Calibri"/>
              </a:rPr>
              <a:t>Evt</a:t>
            </a:r>
            <a:r>
              <a:rPr lang="nl-NL" dirty="0">
                <a:cs typeface="Calibri"/>
              </a:rPr>
              <a:t> in de avonduren</a:t>
            </a:r>
          </a:p>
        </p:txBody>
      </p:sp>
      <p:sp>
        <p:nvSpPr>
          <p:cNvPr id="4" name="Tijdelijke aanduiding voor datum 3">
            <a:extLst>
              <a:ext uri="{FF2B5EF4-FFF2-40B4-BE49-F238E27FC236}">
                <a16:creationId xmlns:a16="http://schemas.microsoft.com/office/drawing/2014/main" id="{E88E0D5B-C3C1-411A-B117-DA768A2773A9}"/>
              </a:ext>
            </a:extLst>
          </p:cNvPr>
          <p:cNvSpPr>
            <a:spLocks noGrp="1"/>
          </p:cNvSpPr>
          <p:nvPr>
            <p:ph type="dt" sz="half" idx="10"/>
          </p:nvPr>
        </p:nvSpPr>
        <p:spPr/>
        <p:txBody>
          <a:bodyPr/>
          <a:lstStyle/>
          <a:p>
            <a:fld id="{619FA3B2-46B3-4232-B91D-5F8C840ACF78}" type="datetime1">
              <a:rPr lang="nl-NL" smtClean="0"/>
              <a:t>4-12-2018</a:t>
            </a:fld>
            <a:endParaRPr lang="nl-NL"/>
          </a:p>
        </p:txBody>
      </p:sp>
      <p:sp>
        <p:nvSpPr>
          <p:cNvPr id="5" name="Tijdelijke aanduiding voor voettekst 4">
            <a:extLst>
              <a:ext uri="{FF2B5EF4-FFF2-40B4-BE49-F238E27FC236}">
                <a16:creationId xmlns:a16="http://schemas.microsoft.com/office/drawing/2014/main" id="{DE6BC2FB-3929-461B-B23E-535821583ECC}"/>
              </a:ext>
            </a:extLst>
          </p:cNvPr>
          <p:cNvSpPr>
            <a:spLocks noGrp="1"/>
          </p:cNvSpPr>
          <p:nvPr>
            <p:ph type="ftr" sz="quarter" idx="11"/>
          </p:nvPr>
        </p:nvSpPr>
        <p:spPr/>
        <p:txBody>
          <a:bodyPr/>
          <a:lstStyle/>
          <a:p>
            <a:r>
              <a:rPr lang="nl-NL"/>
              <a:t>informatie keuzedelen 2018</a:t>
            </a:r>
          </a:p>
        </p:txBody>
      </p:sp>
      <p:sp>
        <p:nvSpPr>
          <p:cNvPr id="6" name="Tijdelijke aanduiding voor dianummer 5">
            <a:extLst>
              <a:ext uri="{FF2B5EF4-FFF2-40B4-BE49-F238E27FC236}">
                <a16:creationId xmlns:a16="http://schemas.microsoft.com/office/drawing/2014/main" id="{65C0B76B-9E10-434B-8568-9552691F1FAA}"/>
              </a:ext>
            </a:extLst>
          </p:cNvPr>
          <p:cNvSpPr>
            <a:spLocks noGrp="1"/>
          </p:cNvSpPr>
          <p:nvPr>
            <p:ph type="sldNum" sz="quarter" idx="12"/>
          </p:nvPr>
        </p:nvSpPr>
        <p:spPr/>
        <p:txBody>
          <a:bodyPr/>
          <a:lstStyle/>
          <a:p>
            <a:fld id="{C6B07691-DB6B-465D-A045-1F741A2A62B4}" type="slidenum">
              <a:rPr lang="nl-NL" smtClean="0"/>
              <a:t>6</a:t>
            </a:fld>
            <a:endParaRPr lang="nl-NL"/>
          </a:p>
        </p:txBody>
      </p:sp>
    </p:spTree>
    <p:extLst>
      <p:ext uri="{BB962C8B-B14F-4D97-AF65-F5344CB8AC3E}">
        <p14:creationId xmlns:p14="http://schemas.microsoft.com/office/powerpoint/2010/main" val="501952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95943"/>
            <a:ext cx="9144000" cy="1698171"/>
          </a:xfrm>
        </p:spPr>
        <p:txBody>
          <a:bodyPr>
            <a:normAutofit fontScale="90000"/>
          </a:bodyPr>
          <a:lstStyle/>
          <a:p>
            <a:r>
              <a:rPr lang="nl-NL" dirty="0" smtClean="0"/>
              <a:t>Keuzedeel geneesmiddelenkennis</a:t>
            </a:r>
            <a:endParaRPr lang="nl-NL" dirty="0"/>
          </a:p>
        </p:txBody>
      </p:sp>
      <p:sp>
        <p:nvSpPr>
          <p:cNvPr id="3" name="Ondertitel 2"/>
          <p:cNvSpPr>
            <a:spLocks noGrp="1"/>
          </p:cNvSpPr>
          <p:nvPr>
            <p:ph type="subTitle" idx="1"/>
          </p:nvPr>
        </p:nvSpPr>
        <p:spPr>
          <a:xfrm>
            <a:off x="1524000" y="1802674"/>
            <a:ext cx="9144000" cy="4297680"/>
          </a:xfrm>
        </p:spPr>
        <p:txBody>
          <a:bodyPr/>
          <a:lstStyle/>
          <a:p>
            <a:endParaRPr lang="nl-NL" dirty="0" smtClean="0"/>
          </a:p>
          <a:p>
            <a:endParaRPr lang="nl-NL" dirty="0"/>
          </a:p>
          <a:p>
            <a:r>
              <a:rPr lang="nl-NL" dirty="0" smtClean="0"/>
              <a:t>Verdieping in zelfzorgmiddelen, veiligheid en onderzoeken</a:t>
            </a:r>
          </a:p>
          <a:p>
            <a:endParaRPr lang="nl-NL" dirty="0"/>
          </a:p>
        </p:txBody>
      </p:sp>
    </p:spTree>
    <p:extLst>
      <p:ext uri="{BB962C8B-B14F-4D97-AF65-F5344CB8AC3E}">
        <p14:creationId xmlns:p14="http://schemas.microsoft.com/office/powerpoint/2010/main" val="825458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2"/>
            <a:ext cx="9144000" cy="588871"/>
          </a:xfrm>
        </p:spPr>
        <p:txBody>
          <a:bodyPr>
            <a:normAutofit fontScale="90000"/>
          </a:bodyPr>
          <a:lstStyle/>
          <a:p>
            <a:r>
              <a:rPr lang="nl-NL" b="1" dirty="0"/>
              <a:t>Gebruik maken van geneesmiddelenkennis: </a:t>
            </a:r>
            <a:endParaRPr lang="nl-NL" dirty="0"/>
          </a:p>
        </p:txBody>
      </p:sp>
      <p:sp>
        <p:nvSpPr>
          <p:cNvPr id="3" name="Ondertitel 2"/>
          <p:cNvSpPr>
            <a:spLocks noGrp="1"/>
          </p:cNvSpPr>
          <p:nvPr>
            <p:ph type="subTitle" idx="1"/>
          </p:nvPr>
        </p:nvSpPr>
        <p:spPr>
          <a:xfrm>
            <a:off x="1524000" y="1619794"/>
            <a:ext cx="9144000" cy="4572000"/>
          </a:xfrm>
        </p:spPr>
        <p:txBody>
          <a:bodyPr>
            <a:noAutofit/>
          </a:bodyPr>
          <a:lstStyle/>
          <a:p>
            <a:r>
              <a:rPr lang="nl-NL" sz="3600" dirty="0" smtClean="0"/>
              <a:t>De doktersassistent combineert haar kennis als doktersassistent met context gebonden kennis op het gebied van farmacie. De specialistische kennis gebruikt zij om zorgvragen rondom geneesmiddelen te concretiseren, medicatietrouw bij patiënten te  bevorderen en om in de keuze van zelfzorgmiddelen te adviseren. </a:t>
            </a:r>
            <a:r>
              <a:rPr lang="nl-NL" sz="3600" dirty="0"/>
              <a:t>Zij/hij past zich in haar werkzaamheden aan: aan de persoon, de vraag en de risico's. </a:t>
            </a:r>
            <a:endParaRPr lang="nl-NL" sz="3600" dirty="0"/>
          </a:p>
        </p:txBody>
      </p:sp>
    </p:spTree>
    <p:extLst>
      <p:ext uri="{BB962C8B-B14F-4D97-AF65-F5344CB8AC3E}">
        <p14:creationId xmlns:p14="http://schemas.microsoft.com/office/powerpoint/2010/main" val="3335635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096237"/>
            <a:ext cx="9144000" cy="157797"/>
          </a:xfrm>
        </p:spPr>
        <p:txBody>
          <a:bodyPr>
            <a:normAutofit fontScale="90000"/>
          </a:bodyPr>
          <a:lstStyle/>
          <a:p>
            <a:endParaRPr lang="nl-NL" dirty="0"/>
          </a:p>
        </p:txBody>
      </p:sp>
      <p:sp>
        <p:nvSpPr>
          <p:cNvPr id="3" name="Ondertitel 2"/>
          <p:cNvSpPr>
            <a:spLocks noGrp="1"/>
          </p:cNvSpPr>
          <p:nvPr>
            <p:ph type="subTitle" idx="1"/>
          </p:nvPr>
        </p:nvSpPr>
        <p:spPr>
          <a:xfrm>
            <a:off x="1524000" y="1254033"/>
            <a:ext cx="9144000" cy="5342709"/>
          </a:xfrm>
        </p:spPr>
        <p:txBody>
          <a:bodyPr/>
          <a:lstStyle/>
          <a:p>
            <a:r>
              <a:rPr lang="nl-NL" b="1" dirty="0"/>
              <a:t>Verantwoordelijkheid en zelfstandigheid: </a:t>
            </a:r>
            <a:r>
              <a:rPr lang="nl-NL" dirty="0"/>
              <a:t>De doktersassistent werkt zelfstandig en handelt volgens protocollen, professionele richtlijnen en werkafspraken en wijkt hiervan zo nodig af op basis van haar vakkennis en werkervaring. Zij is verantwoordelijk voor een goede dossiervorming van haar patiëntcontacten. In de uitvoering is zij medeverantwoordelijk voor het concretiseren van vragen rondom geneesmiddelen en medicatietrouw. In het adviseren van zelfzorgmiddelen is de doktersassistent zelf verantwoordelijk. Zij draagt bij aan een goede afstemming en duidelijke afspraken met de andere zorgverleners binnen het samenwerkingsverband. </a:t>
            </a:r>
            <a:endParaRPr lang="nl-NL" dirty="0"/>
          </a:p>
        </p:txBody>
      </p:sp>
    </p:spTree>
    <p:extLst>
      <p:ext uri="{BB962C8B-B14F-4D97-AF65-F5344CB8AC3E}">
        <p14:creationId xmlns:p14="http://schemas.microsoft.com/office/powerpoint/2010/main" val="1609846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926</TotalTime>
  <Words>524</Words>
  <Application>Microsoft Office PowerPoint</Application>
  <PresentationFormat>Breedbeeld</PresentationFormat>
  <Paragraphs>82</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Keuzedelen Opleiding doktersassistent</vt:lpstr>
      <vt:lpstr>Opbouw opleiding</vt:lpstr>
      <vt:lpstr>Keuzedelen 2018</vt:lpstr>
      <vt:lpstr>En:</vt:lpstr>
      <vt:lpstr>Keuzedeel Voorbereiding HBO</vt:lpstr>
      <vt:lpstr>Praktische zaken  keuzedeel voorbereiding HBO </vt:lpstr>
      <vt:lpstr>Keuzedeel geneesmiddelenkennis</vt:lpstr>
      <vt:lpstr>Gebruik maken van geneesmiddelenkennis: </vt:lpstr>
      <vt:lpstr>PowerPoint-presentatie</vt:lpstr>
      <vt:lpstr>Vakkennis en vaardigheden:</vt:lpstr>
      <vt:lpstr>Competenties: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Nienke Hoogeveen</dc:creator>
  <cp:lastModifiedBy>Petra Tholen - Meijer</cp:lastModifiedBy>
  <cp:revision>13</cp:revision>
  <dcterms:created xsi:type="dcterms:W3CDTF">2018-06-29T12:41:25Z</dcterms:created>
  <dcterms:modified xsi:type="dcterms:W3CDTF">2018-12-05T06:23:20Z</dcterms:modified>
</cp:coreProperties>
</file>